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Open Sans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def65e40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adef65e407_0_3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636fd78a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6636fd78a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636fd78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KnowledgeBase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Manages your data for the RAG workflow.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Automatically chunks and transforms your text data into text embeddings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Stores embeddings in a Pinecone vector database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Given a text query - the KnowledgeBase will retrieve the most relevant document chunks from the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6636fd78ae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636fd78a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6636fd78ae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636fd78a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ContextEngine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Performs the “retrieval” part of RAG.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Utilizes the underlying KnowledgeBase class to retrieve the most relevant documents from vector database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Formulates a coherent textual context to be used as a prompt for the LLM.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6636fd78ae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636fd78a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6636fd78ae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636fd78a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ChatEngine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Exposes a chat interface to interact with your data.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Formulates relevant queries to the ContextEngine using history of chat messages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Interacts with the LLM to generate a knowledgeable response.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6636fd78ae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636fd78a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6636fd78ae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636fd78a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6636fd78ae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636fd78a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6636fd78ae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636fd78a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6636fd78ae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04951cc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b04951cc5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b2130ccfc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b2130ccfc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2130ccfc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b2130ccfcd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11e6ff3a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b11e6ff3a7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2130ccfc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b2130ccfcd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2130ccfc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b2130ccfcd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b04951cc5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b04951cc5b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0b18f673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b0b18f673c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b11e6ff3a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b11e6ff3a7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b2130ccf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b2130ccfcd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11e6ff3a7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b11e6ff3a7_0_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04951cc5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b04951cc5b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2130ccfc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2b2130ccfcd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11e6ff3a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b11e6ff3a7_0_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b2130ccfc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b2130ccfcd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b2130ccfc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2b2130ccfcd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b2130ccfc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b2130ccfcd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b2130ccfc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b2130ccfcd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2130ccfc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2b2130ccfcd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b2130ccfc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b2130ccfcd_0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b2130ccfcd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2b2130ccfcd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b11e6ff3a7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2b11e6ff3a7_0_7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04951c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b04951c6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b2130ccfcd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b2130ccfcd_0_3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11e6ff3a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2b11e6ff3a7_0_6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b2130ccfc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2b2130ccfcd_0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b2130ccfcd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2b2130ccfcd_0_4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b2130ccfcd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2b2130ccfcd_0_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adef65e407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2adef65e407_0_5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0b18f673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2b0b18f673c_0_9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def65e40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adef65e407_0_4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def65e40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adef65e407_0_4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11e6ff3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Canopy Framework by Pinecone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Fully open-source framework for building RAG pipelines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Easily integrates with all OpenAI LLMs (LLaMA coming soon)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Uses Pinecone vector database for storing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Free for up to 100K vectors (around 15M words or 30K pages of text)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Highly scalable production ready through paid plans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Supports data formats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Plain text (.txt)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Apache Parquet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JSONL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support for PDF files coming soon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b11e6ff3a7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636fd78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Canopy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Chunking your text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Vectorizing your text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Chat history management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Query optimization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Context retrieval (including prompt engineering)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Augmented generation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Interactive side-by-side RAG/No RAG comparison of output response</a:t>
            </a:r>
            <a:endParaRPr/>
          </a:p>
        </p:txBody>
      </p:sp>
      <p:sp>
        <p:nvSpPr>
          <p:cNvPr id="201" name="Google Shape;201;g26636fd78a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04951cc5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b04951cc5b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11" Type="http://schemas.openxmlformats.org/officeDocument/2006/relationships/image" Target="../media/image22.jpg"/><Relationship Id="rId10" Type="http://schemas.openxmlformats.org/officeDocument/2006/relationships/image" Target="../media/image5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hyperlink" Target="http://tinyurl.com/rag-canopy-colab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hyperlink" Target="http://tinyurl.com/rag-canopy-colab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hyperlink" Target="https://docs.google.com/document/d/1e29qooMVIjKD1WyeY3VKSs4v3U-R6G48ivRij8s1PAI/edit?usp=sharing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-5400000">
            <a:off x="6961780" y="167035"/>
            <a:ext cx="2349255" cy="2015137"/>
          </a:xfrm>
          <a:custGeom>
            <a:rect b="b" l="l" r="r" t="t"/>
            <a:pathLst>
              <a:path extrusionOk="0" h="3166491" w="3691509">
                <a:moveTo>
                  <a:pt x="0" y="0"/>
                </a:moveTo>
                <a:lnTo>
                  <a:pt x="3691509" y="0"/>
                </a:lnTo>
                <a:lnTo>
                  <a:pt x="3691509" y="3166491"/>
                </a:lnTo>
                <a:lnTo>
                  <a:pt x="0" y="31664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250" l="0" r="-2291" t="0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 rot="418366">
            <a:off x="5351227" y="4246402"/>
            <a:ext cx="1068851" cy="1013141"/>
          </a:xfrm>
          <a:custGeom>
            <a:rect b="b" l="l" r="r" t="t"/>
            <a:pathLst>
              <a:path extrusionOk="0" h="2893949" w="3053080">
                <a:moveTo>
                  <a:pt x="3053080" y="2601214"/>
                </a:moveTo>
                <a:lnTo>
                  <a:pt x="3053080" y="1773809"/>
                </a:lnTo>
                <a:lnTo>
                  <a:pt x="2675128" y="0"/>
                </a:lnTo>
                <a:lnTo>
                  <a:pt x="2637536" y="0"/>
                </a:lnTo>
                <a:lnTo>
                  <a:pt x="0" y="0"/>
                </a:lnTo>
                <a:lnTo>
                  <a:pt x="0" y="2893949"/>
                </a:lnTo>
                <a:lnTo>
                  <a:pt x="1678940" y="28939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291895" y="620165"/>
            <a:ext cx="171935" cy="221314"/>
          </a:xfrm>
          <a:custGeom>
            <a:rect b="b" l="l" r="r" t="t"/>
            <a:pathLst>
              <a:path extrusionOk="0" h="442628" w="343870">
                <a:moveTo>
                  <a:pt x="0" y="0"/>
                </a:moveTo>
                <a:lnTo>
                  <a:pt x="343870" y="0"/>
                </a:lnTo>
                <a:lnTo>
                  <a:pt x="343870" y="442627"/>
                </a:lnTo>
                <a:lnTo>
                  <a:pt x="0" y="44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7485728" y="3011720"/>
            <a:ext cx="165056" cy="164694"/>
          </a:xfrm>
          <a:custGeom>
            <a:rect b="b" l="l" r="r" t="t"/>
            <a:pathLst>
              <a:path extrusionOk="0" h="329388" w="330112">
                <a:moveTo>
                  <a:pt x="0" y="0"/>
                </a:moveTo>
                <a:lnTo>
                  <a:pt x="330113" y="0"/>
                </a:lnTo>
                <a:lnTo>
                  <a:pt x="330113" y="329389"/>
                </a:lnTo>
                <a:lnTo>
                  <a:pt x="0" y="329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4127084" y="3415147"/>
            <a:ext cx="175325" cy="175325"/>
          </a:xfrm>
          <a:custGeom>
            <a:rect b="b" l="l" r="r" t="t"/>
            <a:pathLst>
              <a:path extrusionOk="0" h="350651" w="350651">
                <a:moveTo>
                  <a:pt x="0" y="0"/>
                </a:moveTo>
                <a:lnTo>
                  <a:pt x="350651" y="0"/>
                </a:lnTo>
                <a:lnTo>
                  <a:pt x="350651" y="350651"/>
                </a:lnTo>
                <a:lnTo>
                  <a:pt x="0" y="350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" name="Google Shape;59;p13"/>
          <p:cNvGrpSpPr/>
          <p:nvPr/>
        </p:nvGrpSpPr>
        <p:grpSpPr>
          <a:xfrm>
            <a:off x="514350" y="514350"/>
            <a:ext cx="2660975" cy="654277"/>
            <a:chOff x="514350" y="514350"/>
            <a:chExt cx="2660975" cy="654277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1349833" y="800502"/>
              <a:ext cx="1825421" cy="368107"/>
              <a:chOff x="0" y="-28575"/>
              <a:chExt cx="1272926" cy="256693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0" y="0"/>
                <a:ext cx="1272926" cy="228118"/>
              </a:xfrm>
              <a:custGeom>
                <a:rect b="b" l="l" r="r" t="t"/>
                <a:pathLst>
                  <a:path extrusionOk="0" h="228118" w="1272926">
                    <a:moveTo>
                      <a:pt x="0" y="0"/>
                    </a:moveTo>
                    <a:lnTo>
                      <a:pt x="1272926" y="0"/>
                    </a:lnTo>
                    <a:lnTo>
                      <a:pt x="1272926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62" name="Google Shape;62;p13"/>
              <p:cNvSpPr txBox="1"/>
              <p:nvPr/>
            </p:nvSpPr>
            <p:spPr>
              <a:xfrm>
                <a:off x="0" y="-28575"/>
                <a:ext cx="1272926" cy="256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900" lIns="25900" spcFirstLastPara="1" rIns="25900" wrap="square" tIns="259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13"/>
            <p:cNvSpPr txBox="1"/>
            <p:nvPr/>
          </p:nvSpPr>
          <p:spPr>
            <a:xfrm>
              <a:off x="1349825" y="840727"/>
              <a:ext cx="18255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i="1" sz="7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349833" y="520405"/>
              <a:ext cx="544014" cy="268948"/>
            </a:xfrm>
            <a:custGeom>
              <a:rect b="b" l="l" r="r" t="t"/>
              <a:pathLst>
                <a:path extrusionOk="0" h="717194" w="1450705">
                  <a:moveTo>
                    <a:pt x="0" y="0"/>
                  </a:moveTo>
                  <a:lnTo>
                    <a:pt x="1450706" y="0"/>
                  </a:lnTo>
                  <a:lnTo>
                    <a:pt x="1450706" y="717195"/>
                  </a:lnTo>
                  <a:lnTo>
                    <a:pt x="0" y="717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954395" y="554349"/>
              <a:ext cx="1220858" cy="221568"/>
            </a:xfrm>
            <a:custGeom>
              <a:rect b="b" l="l" r="r" t="t"/>
              <a:pathLst>
                <a:path extrusionOk="0" h="590848" w="3255622">
                  <a:moveTo>
                    <a:pt x="0" y="0"/>
                  </a:moveTo>
                  <a:lnTo>
                    <a:pt x="3255623" y="0"/>
                  </a:lnTo>
                  <a:lnTo>
                    <a:pt x="3255623" y="590848"/>
                  </a:lnTo>
                  <a:lnTo>
                    <a:pt x="0" y="590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2950" r="0" t="0"/>
              </a:stretch>
            </a:blipFill>
            <a:ln>
              <a:noFill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514350" y="514350"/>
              <a:ext cx="802067" cy="654259"/>
            </a:xfrm>
            <a:custGeom>
              <a:rect b="b" l="l" r="r" t="t"/>
              <a:pathLst>
                <a:path extrusionOk="0" h="1744689" w="2138846">
                  <a:moveTo>
                    <a:pt x="0" y="0"/>
                  </a:moveTo>
                  <a:lnTo>
                    <a:pt x="2138846" y="0"/>
                  </a:lnTo>
                  <a:lnTo>
                    <a:pt x="2138846" y="1744689"/>
                  </a:lnTo>
                  <a:lnTo>
                    <a:pt x="0" y="1744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7" name="Google Shape;67;p13"/>
          <p:cNvSpPr txBox="1"/>
          <p:nvPr/>
        </p:nvSpPr>
        <p:spPr>
          <a:xfrm>
            <a:off x="514350" y="1719760"/>
            <a:ext cx="6936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Scale RAG applications with Pinecone and Canopy</a:t>
            </a:r>
            <a:endParaRPr sz="3000"/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3300135"/>
            <a:ext cx="3712814" cy="1193507"/>
            <a:chOff x="0" y="-28575"/>
            <a:chExt cx="966300" cy="310623"/>
          </a:xfrm>
        </p:grpSpPr>
        <p:sp>
          <p:nvSpPr>
            <p:cNvPr id="69" name="Google Shape;69;p13"/>
            <p:cNvSpPr/>
            <p:nvPr/>
          </p:nvSpPr>
          <p:spPr>
            <a:xfrm>
              <a:off x="0" y="0"/>
              <a:ext cx="966241" cy="282048"/>
            </a:xfrm>
            <a:custGeom>
              <a:rect b="b" l="l" r="r" t="t"/>
              <a:pathLst>
                <a:path extrusionOk="0" h="282048" w="966241">
                  <a:moveTo>
                    <a:pt x="5213" y="0"/>
                  </a:moveTo>
                  <a:lnTo>
                    <a:pt x="961027" y="0"/>
                  </a:lnTo>
                  <a:cubicBezTo>
                    <a:pt x="962410" y="0"/>
                    <a:pt x="963736" y="549"/>
                    <a:pt x="964714" y="1527"/>
                  </a:cubicBezTo>
                  <a:cubicBezTo>
                    <a:pt x="965691" y="2505"/>
                    <a:pt x="966241" y="3831"/>
                    <a:pt x="966241" y="5213"/>
                  </a:cubicBezTo>
                  <a:lnTo>
                    <a:pt x="966241" y="276835"/>
                  </a:lnTo>
                  <a:cubicBezTo>
                    <a:pt x="966241" y="278218"/>
                    <a:pt x="965691" y="279544"/>
                    <a:pt x="964714" y="280521"/>
                  </a:cubicBezTo>
                  <a:cubicBezTo>
                    <a:pt x="963736" y="281499"/>
                    <a:pt x="962410" y="282048"/>
                    <a:pt x="961027" y="282048"/>
                  </a:cubicBezTo>
                  <a:lnTo>
                    <a:pt x="5213" y="282048"/>
                  </a:lnTo>
                  <a:cubicBezTo>
                    <a:pt x="3831" y="282048"/>
                    <a:pt x="2505" y="281499"/>
                    <a:pt x="1527" y="280521"/>
                  </a:cubicBezTo>
                  <a:cubicBezTo>
                    <a:pt x="549" y="279544"/>
                    <a:pt x="0" y="278218"/>
                    <a:pt x="0" y="276835"/>
                  </a:cubicBezTo>
                  <a:lnTo>
                    <a:pt x="0" y="5213"/>
                  </a:lnTo>
                  <a:cubicBezTo>
                    <a:pt x="0" y="3831"/>
                    <a:pt x="549" y="2505"/>
                    <a:pt x="1527" y="1527"/>
                  </a:cubicBezTo>
                  <a:cubicBezTo>
                    <a:pt x="2505" y="549"/>
                    <a:pt x="3831" y="0"/>
                    <a:pt x="5213" y="0"/>
                  </a:cubicBezTo>
                  <a:close/>
                </a:path>
              </a:pathLst>
            </a:custGeom>
            <a:solidFill>
              <a:srgbClr val="444444">
                <a:alpha val="549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 txBox="1"/>
            <p:nvPr/>
          </p:nvSpPr>
          <p:spPr>
            <a:xfrm>
              <a:off x="0" y="-28575"/>
              <a:ext cx="9663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3"/>
          <p:cNvSpPr/>
          <p:nvPr/>
        </p:nvSpPr>
        <p:spPr>
          <a:xfrm>
            <a:off x="514350" y="3502810"/>
            <a:ext cx="875792" cy="8757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1526351" y="3530864"/>
            <a:ext cx="2130007" cy="804050"/>
            <a:chOff x="1526351" y="3487063"/>
            <a:chExt cx="2130007" cy="804050"/>
          </a:xfrm>
        </p:grpSpPr>
        <p:sp>
          <p:nvSpPr>
            <p:cNvPr id="73" name="Google Shape;73;p13"/>
            <p:cNvSpPr txBox="1"/>
            <p:nvPr/>
          </p:nvSpPr>
          <p:spPr>
            <a:xfrm>
              <a:off x="1526351" y="3487063"/>
              <a:ext cx="21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Daryle Serrant</a:t>
              </a:r>
              <a:endParaRPr b="1"/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1526358" y="3819788"/>
              <a:ext cx="21300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Scientist &amp; ML Consultant</a:t>
              </a:r>
              <a:endParaRPr sz="1100"/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1526353" y="4121913"/>
              <a:ext cx="21300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yteSolid Solutions</a:t>
              </a:r>
              <a:endParaRPr sz="1100"/>
            </a:p>
          </p:txBody>
        </p:sp>
      </p:grpSp>
      <p:pic>
        <p:nvPicPr>
          <p:cNvPr id="76" name="Google Shape;7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400" y="3502849"/>
            <a:ext cx="875700" cy="87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514350" y="2710350"/>
            <a:ext cx="81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Zero Shot Labs x San Francisco AI User Group</a:t>
            </a:r>
            <a:endParaRPr i="1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30" name="Google Shape;230;p2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31" name="Google Shape;231;p2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Canopy Core Library</a:t>
            </a:r>
            <a:endParaRPr sz="1100"/>
          </a:p>
        </p:txBody>
      </p:sp>
      <p:sp>
        <p:nvSpPr>
          <p:cNvPr id="233" name="Google Shape;233;p22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0350"/>
            <a:ext cx="8520599" cy="343167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4330175" y="1523575"/>
            <a:ext cx="1661100" cy="3093000"/>
          </a:xfrm>
          <a:prstGeom prst="rect">
            <a:avLst/>
          </a:prstGeom>
          <a:solidFill>
            <a:srgbClr val="FF0000">
              <a:alpha val="2278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2"/>
          <p:cNvCxnSpPr>
            <a:stCxn id="235" idx="0"/>
            <a:endCxn id="237" idx="1"/>
          </p:cNvCxnSpPr>
          <p:nvPr/>
        </p:nvCxnSpPr>
        <p:spPr>
          <a:xfrm rot="-5400000">
            <a:off x="5347025" y="904075"/>
            <a:ext cx="433200" cy="8058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22"/>
          <p:cNvSpPr/>
          <p:nvPr/>
        </p:nvSpPr>
        <p:spPr>
          <a:xfrm>
            <a:off x="5966625" y="843800"/>
            <a:ext cx="2345700" cy="49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Canopy Core Library (03 Classes)</a:t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43" name="Google Shape;243;p2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44" name="Google Shape;244;p2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2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KnowledgeBase Class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2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2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3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0" name="Google Shape;250;p23"/>
          <p:cNvSpPr txBox="1"/>
          <p:nvPr/>
        </p:nvSpPr>
        <p:spPr>
          <a:xfrm>
            <a:off x="514350" y="1263450"/>
            <a:ext cx="8115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Manages data for RAG workflow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Chunks and transforms text data into text embeddings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Stores embeddings in Pinecone vector database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Retrieve relevant document chunks from database.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56" name="Google Shape;256;p2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57" name="Google Shape;257;p2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2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KnowledgeBase Class Workflow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2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2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24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3" name="Google Shape;263;p24"/>
          <p:cNvSpPr txBox="1"/>
          <p:nvPr/>
        </p:nvSpPr>
        <p:spPr>
          <a:xfrm>
            <a:off x="514350" y="1630500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083275"/>
            <a:ext cx="8839204" cy="368156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0" y="4718988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https://github.com/pinecone-io/canopy/blob/main/.readme-content/class_architecture.png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71" name="Google Shape;271;p2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72" name="Google Shape;272;p2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2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ContextEngine Class</a:t>
            </a:r>
            <a:endParaRPr sz="700"/>
          </a:p>
        </p:txBody>
      </p:sp>
      <p:sp>
        <p:nvSpPr>
          <p:cNvPr id="274" name="Google Shape;274;p2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5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8" name="Google Shape;278;p25"/>
          <p:cNvSpPr txBox="1"/>
          <p:nvPr/>
        </p:nvSpPr>
        <p:spPr>
          <a:xfrm>
            <a:off x="514350" y="1226450"/>
            <a:ext cx="8115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Performs the “retrieval” part of RAG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Utilizes KnowledgeBase to retrieve the most relevant documents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Formulates textual context used as a prompt for LLM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84" name="Google Shape;284;p2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85" name="Google Shape;285;p2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2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KnowledgeBase Class Workflow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2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2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6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1" name="Google Shape;291;p26"/>
          <p:cNvSpPr txBox="1"/>
          <p:nvPr/>
        </p:nvSpPr>
        <p:spPr>
          <a:xfrm>
            <a:off x="514350" y="1630500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0" y="4718988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https://github.com/pinecone-io/canopy/blob/main/.readme-content/class_architecture.png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300" y="843038"/>
            <a:ext cx="8839204" cy="391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99" name="Google Shape;299;p2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00" name="Google Shape;300;p2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2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Chat</a:t>
            </a: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Engine Class</a:t>
            </a:r>
            <a:endParaRPr sz="700"/>
          </a:p>
        </p:txBody>
      </p:sp>
      <p:sp>
        <p:nvSpPr>
          <p:cNvPr id="302" name="Google Shape;302;p2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2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2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27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6" name="Google Shape;306;p27"/>
          <p:cNvSpPr txBox="1"/>
          <p:nvPr/>
        </p:nvSpPr>
        <p:spPr>
          <a:xfrm>
            <a:off x="514350" y="1281050"/>
            <a:ext cx="8115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Exposes a chat interface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Formulates relevant queries ContextEngine using chat history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Interacts with LLM to generate responses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12" name="Google Shape;312;p2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13" name="Google Shape;313;p2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2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ChatEngine Class Workflow</a:t>
            </a:r>
            <a:endParaRPr sz="700"/>
          </a:p>
        </p:txBody>
      </p:sp>
      <p:sp>
        <p:nvSpPr>
          <p:cNvPr id="315" name="Google Shape;315;p2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2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2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28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19" name="Google Shape;319;p28"/>
          <p:cNvPicPr preferRelativeResize="0"/>
          <p:nvPr/>
        </p:nvPicPr>
        <p:blipFill rotWithShape="1">
          <a:blip r:embed="rId6">
            <a:alphaModFix/>
          </a:blip>
          <a:srcRect b="0" l="0" r="0" t="7304"/>
          <a:stretch/>
        </p:blipFill>
        <p:spPr>
          <a:xfrm>
            <a:off x="84325" y="1516799"/>
            <a:ext cx="8839199" cy="25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25" name="Google Shape;325;p2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26" name="Google Shape;326;p2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Walkthrough Example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2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2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29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2" name="Google Shape;332;p29"/>
          <p:cNvSpPr txBox="1"/>
          <p:nvPr/>
        </p:nvSpPr>
        <p:spPr>
          <a:xfrm>
            <a:off x="456950" y="1083275"/>
            <a:ext cx="81153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a RAG-LLM pipeline using Canopy: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Initialize Tokenizer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a knowledge base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Preparing and upserting data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a context engine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a chat engine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Testing our RAG-LLM pipeline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Working with a custom chunker (advanced)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0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38" name="Google Shape;338;p30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39" name="Google Shape;339;p30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30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30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30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30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30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3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30"/>
          <p:cNvSpPr txBox="1"/>
          <p:nvPr/>
        </p:nvSpPr>
        <p:spPr>
          <a:xfrm>
            <a:off x="0" y="2273250"/>
            <a:ext cx="91440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Let’s set up our RAG-LLM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" sz="2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http://tinyurl.com/rag-canopy-colab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52" name="Google Shape;352;p3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53" name="Google Shape;353;p3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3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Alternative: Using the CLI Mode</a:t>
            </a:r>
            <a:endParaRPr b="1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3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3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31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59" name="Google Shape;359;p3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Activate the python environment and export the Environment Variables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new index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0" name="Google Shape;3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250" y="3426350"/>
            <a:ext cx="54483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 rotWithShape="1">
          <a:blip r:embed="rId7">
            <a:alphaModFix/>
          </a:blip>
          <a:srcRect b="0" l="0" r="-13058" t="0"/>
          <a:stretch/>
        </p:blipFill>
        <p:spPr>
          <a:xfrm>
            <a:off x="817252" y="1568275"/>
            <a:ext cx="49212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3094852" y="1041073"/>
            <a:ext cx="5341048" cy="486705"/>
            <a:chOff x="3090202" y="1097835"/>
            <a:chExt cx="5341048" cy="486705"/>
          </a:xfrm>
        </p:grpSpPr>
        <p:sp>
          <p:nvSpPr>
            <p:cNvPr id="83" name="Google Shape;83;p14"/>
            <p:cNvSpPr txBox="1"/>
            <p:nvPr/>
          </p:nvSpPr>
          <p:spPr>
            <a:xfrm>
              <a:off x="3802850" y="1174238"/>
              <a:ext cx="4628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Setup a </a:t>
              </a:r>
              <a:r>
                <a:rPr b="1" lang="en" sz="1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RAG </a:t>
              </a:r>
              <a:r>
                <a:rPr lang="en" sz="1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pipeline using Canopy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4" name="Google Shape;84;p14"/>
            <p:cNvGrpSpPr/>
            <p:nvPr/>
          </p:nvGrpSpPr>
          <p:grpSpPr>
            <a:xfrm>
              <a:off x="3090202" y="1097835"/>
              <a:ext cx="471993" cy="486705"/>
              <a:chOff x="0" y="0"/>
              <a:chExt cx="812800" cy="812800"/>
            </a:xfrm>
          </p:grpSpPr>
          <p:sp>
            <p:nvSpPr>
              <p:cNvPr id="85" name="Google Shape;8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4"/>
              <p:cNvSpPr txBox="1"/>
              <p:nvPr/>
            </p:nvSpPr>
            <p:spPr>
              <a:xfrm>
                <a:off x="76197" y="28582"/>
                <a:ext cx="632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b="1" i="0" sz="2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7" name="Google Shape;87;p14"/>
          <p:cNvGrpSpPr/>
          <p:nvPr/>
        </p:nvGrpSpPr>
        <p:grpSpPr>
          <a:xfrm>
            <a:off x="3094852" y="1831963"/>
            <a:ext cx="5331756" cy="486705"/>
            <a:chOff x="3090202" y="1844001"/>
            <a:chExt cx="5331756" cy="486705"/>
          </a:xfrm>
        </p:grpSpPr>
        <p:sp>
          <p:nvSpPr>
            <p:cNvPr id="88" name="Google Shape;88;p14"/>
            <p:cNvSpPr txBox="1"/>
            <p:nvPr/>
          </p:nvSpPr>
          <p:spPr>
            <a:xfrm>
              <a:off x="3802858" y="1965388"/>
              <a:ext cx="4619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Test </a:t>
              </a: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RAG </a:t>
              </a: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pipeline</a:t>
              </a: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9" name="Google Shape;89;p14"/>
            <p:cNvGrpSpPr/>
            <p:nvPr/>
          </p:nvGrpSpPr>
          <p:grpSpPr>
            <a:xfrm>
              <a:off x="3090202" y="1844001"/>
              <a:ext cx="471993" cy="486705"/>
              <a:chOff x="0" y="0"/>
              <a:chExt cx="812800" cy="812800"/>
            </a:xfrm>
          </p:grpSpPr>
          <p:sp>
            <p:nvSpPr>
              <p:cNvPr id="90" name="Google Shape;9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2" name="Google Shape;92;p1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93" name="Google Shape;93;p1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94" name="Google Shape;94;p1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4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During this workshop you will…</a:t>
            </a:r>
            <a:endParaRPr sz="600"/>
          </a:p>
        </p:txBody>
      </p:sp>
      <p:sp>
        <p:nvSpPr>
          <p:cNvPr id="96" name="Google Shape;96;p1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0" y="1320525"/>
            <a:ext cx="1938350" cy="21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3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67" name="Google Shape;367;p3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68" name="Google Shape;368;p3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Alternative: Using the CLI Mode</a:t>
            </a:r>
            <a:endParaRPr b="1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3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3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32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4" name="Google Shape;374;p3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Start a chat session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5" name="Google Shape;375;p32"/>
          <p:cNvPicPr preferRelativeResize="0"/>
          <p:nvPr/>
        </p:nvPicPr>
        <p:blipFill rotWithShape="1">
          <a:blip r:embed="rId6">
            <a:alphaModFix/>
          </a:blip>
          <a:srcRect b="64083" l="0" r="0" t="0"/>
          <a:stretch/>
        </p:blipFill>
        <p:spPr>
          <a:xfrm>
            <a:off x="912575" y="1575125"/>
            <a:ext cx="7667626" cy="208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81" name="Google Shape;381;p3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82" name="Google Shape;382;p3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3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Another Alternative: Using the CLI Mode</a:t>
            </a:r>
            <a:endParaRPr b="1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3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3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33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88" name="Google Shape;388;p3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Comparing RAG with NO-RAG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6">
            <a:alphaModFix/>
          </a:blip>
          <a:srcRect b="0" l="0" r="0" t="36483"/>
          <a:stretch/>
        </p:blipFill>
        <p:spPr>
          <a:xfrm>
            <a:off x="897875" y="1612675"/>
            <a:ext cx="7025592" cy="337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4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95" name="Google Shape;395;p34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96" name="Google Shape;396;p34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3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34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34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34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34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3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34"/>
          <p:cNvSpPr txBox="1"/>
          <p:nvPr/>
        </p:nvSpPr>
        <p:spPr>
          <a:xfrm>
            <a:off x="0" y="2004350"/>
            <a:ext cx="91440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Exercise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35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35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35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35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3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14" name="Google Shape;414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526" y="514350"/>
            <a:ext cx="8015048" cy="42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36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36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36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36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4" name="Google Shape;424;p3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36"/>
          <p:cNvSpPr txBox="1"/>
          <p:nvPr/>
        </p:nvSpPr>
        <p:spPr>
          <a:xfrm>
            <a:off x="0" y="2054125"/>
            <a:ext cx="91440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 u="sng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http://tinyurl.com/rag-canopy-colab</a:t>
            </a:r>
            <a:endParaRPr b="1" sz="36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File &gt; “Save a copy in Drive”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Scroll down to the last cell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Fill in your solution!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37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431" name="Google Shape;431;p3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32" name="Google Shape;432;p37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37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3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3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3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3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3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37"/>
          <p:cNvSpPr txBox="1"/>
          <p:nvPr/>
        </p:nvSpPr>
        <p:spPr>
          <a:xfrm>
            <a:off x="0" y="2004350"/>
            <a:ext cx="9144000" cy="30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Exercise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2700" u="sng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Follow this Link for Instructions</a:t>
            </a:r>
            <a:endParaRPr b="1" sz="27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7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Note: It may take multiple prompts to get things right sometimes</a:t>
            </a:r>
            <a:endParaRPr b="1" sz="24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38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445" name="Google Shape;445;p38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46" name="Google Shape;446;p38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38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38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38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38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38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2" name="Google Shape;452;p3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38"/>
          <p:cNvSpPr txBox="1"/>
          <p:nvPr/>
        </p:nvSpPr>
        <p:spPr>
          <a:xfrm>
            <a:off x="0" y="2054126"/>
            <a:ext cx="91440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59" name="Google Shape;459;p3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60" name="Google Shape;460;p3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3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3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3" name="Google Shape;463;p39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64" name="Google Shape;464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39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67" name="Google Shape;467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39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470" name="Google Shape;470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" name="Google Shape;472;p39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473" name="Google Shape;473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3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</a:t>
            </a:r>
            <a:endParaRPr sz="700"/>
          </a:p>
        </p:txBody>
      </p:sp>
      <p:sp>
        <p:nvSpPr>
          <p:cNvPr id="476" name="Google Shape;476;p3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39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(1)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Two (2)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Three (3)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738200" y="401205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More than three (&gt;3)</a:t>
            </a:r>
            <a:endParaRPr b="1" sz="1100"/>
          </a:p>
        </p:txBody>
      </p:sp>
      <p:sp>
        <p:nvSpPr>
          <p:cNvPr id="481" name="Google Shape;481;p39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many classes are there in the Canopy core library?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4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87" name="Google Shape;487;p4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88" name="Google Shape;488;p4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4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p4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91" name="Google Shape;491;p40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92" name="Google Shape;492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40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95" name="Google Shape;495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40"/>
          <p:cNvSpPr/>
          <p:nvPr/>
        </p:nvSpPr>
        <p:spPr>
          <a:xfrm>
            <a:off x="514350" y="3218653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40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499" name="Google Shape;499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4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</a:t>
            </a:r>
            <a:endParaRPr sz="700"/>
          </a:p>
        </p:txBody>
      </p:sp>
      <p:sp>
        <p:nvSpPr>
          <p:cNvPr id="502" name="Google Shape;502;p4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p40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One (1)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Two (2)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Three (3)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738200" y="401205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More than three (&gt;3)</a:t>
            </a:r>
            <a:endParaRPr b="1" sz="1100"/>
          </a:p>
        </p:txBody>
      </p:sp>
      <p:sp>
        <p:nvSpPr>
          <p:cNvPr id="507" name="Google Shape;507;p40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many classes are there in the Canopy core library?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13" name="Google Shape;513;p4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14" name="Google Shape;514;p4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4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p4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17" name="Google Shape;517;p41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18" name="Google Shape;518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41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521" name="Google Shape;521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41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24" name="Google Shape;524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4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Q2</a:t>
            </a:r>
            <a:endParaRPr sz="700"/>
          </a:p>
        </p:txBody>
      </p:sp>
      <p:sp>
        <p:nvSpPr>
          <p:cNvPr id="527" name="Google Shape;527;p41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41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Apache Parquet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41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JSONL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TCT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2" name="Google Shape;532;p41"/>
          <p:cNvSpPr txBox="1"/>
          <p:nvPr/>
        </p:nvSpPr>
        <p:spPr>
          <a:xfrm>
            <a:off x="738200" y="401205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PDF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514350" y="950975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are file formats of input data for Canopy framework? </a:t>
            </a:r>
            <a:r>
              <a:rPr b="1" i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(multiple correct answers)</a:t>
            </a:r>
            <a:endParaRPr b="1" i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5"/>
          <p:cNvGrpSpPr/>
          <p:nvPr/>
        </p:nvGrpSpPr>
        <p:grpSpPr>
          <a:xfrm>
            <a:off x="3090202" y="1767949"/>
            <a:ext cx="4957972" cy="486705"/>
            <a:chOff x="3090202" y="4484724"/>
            <a:chExt cx="4957972" cy="486705"/>
          </a:xfrm>
        </p:grpSpPr>
        <p:sp>
          <p:nvSpPr>
            <p:cNvPr id="104" name="Google Shape;104;p15"/>
            <p:cNvSpPr txBox="1"/>
            <p:nvPr/>
          </p:nvSpPr>
          <p:spPr>
            <a:xfrm>
              <a:off x="3879074" y="4570963"/>
              <a:ext cx="4169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Pinecone API Key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5" name="Google Shape;105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06" name="Google Shape;10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10" name="Google Shape;110;p1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5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Prerequisites</a:t>
            </a:r>
            <a:endParaRPr sz="700"/>
          </a:p>
        </p:txBody>
      </p:sp>
      <p:sp>
        <p:nvSpPr>
          <p:cNvPr id="112" name="Google Shape;112;p15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4" name="Google Shape;114;p15"/>
          <p:cNvGrpSpPr/>
          <p:nvPr/>
        </p:nvGrpSpPr>
        <p:grpSpPr>
          <a:xfrm>
            <a:off x="3090202" y="2491125"/>
            <a:ext cx="4957971" cy="591000"/>
            <a:chOff x="3090202" y="4416800"/>
            <a:chExt cx="4957971" cy="591000"/>
          </a:xfrm>
        </p:grpSpPr>
        <p:sp>
          <p:nvSpPr>
            <p:cNvPr id="115" name="Google Shape;115;p15"/>
            <p:cNvSpPr txBox="1"/>
            <p:nvPr/>
          </p:nvSpPr>
          <p:spPr>
            <a:xfrm>
              <a:off x="3879074" y="4416800"/>
              <a:ext cx="41691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Basic familiarity with Python and Google Colab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6" name="Google Shape;116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19" name="Google Shape;119;p15"/>
          <p:cNvGrpSpPr/>
          <p:nvPr/>
        </p:nvGrpSpPr>
        <p:grpSpPr>
          <a:xfrm>
            <a:off x="3090202" y="1044774"/>
            <a:ext cx="3849462" cy="486705"/>
            <a:chOff x="3090202" y="4484724"/>
            <a:chExt cx="3849462" cy="486705"/>
          </a:xfrm>
        </p:grpSpPr>
        <p:sp>
          <p:nvSpPr>
            <p:cNvPr id="120" name="Google Shape;120;p15"/>
            <p:cNvSpPr txBox="1"/>
            <p:nvPr/>
          </p:nvSpPr>
          <p:spPr>
            <a:xfrm>
              <a:off x="3879065" y="4604925"/>
              <a:ext cx="306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OpenAI API Key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1" name="Google Shape;121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24" name="Google Shape;124;p15"/>
          <p:cNvGrpSpPr/>
          <p:nvPr/>
        </p:nvGrpSpPr>
        <p:grpSpPr>
          <a:xfrm>
            <a:off x="3090202" y="3308638"/>
            <a:ext cx="4957971" cy="591000"/>
            <a:chOff x="3090202" y="4416800"/>
            <a:chExt cx="4957971" cy="591000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3879074" y="4416800"/>
              <a:ext cx="41691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Basic familiarity with Prompting / Large Language Models (LLMs)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6" name="Google Shape;126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27" name="Google Shape;12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4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129" name="Google Shape;12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550" y="929899"/>
            <a:ext cx="1385550" cy="7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354" y="2611089"/>
            <a:ext cx="1079127" cy="56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7652" y="3031172"/>
            <a:ext cx="1337176" cy="12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7639" y="2455574"/>
            <a:ext cx="1163382" cy="7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81624" y="1674300"/>
            <a:ext cx="1337175" cy="75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4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39" name="Google Shape;539;p4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40" name="Google Shape;540;p4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4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2" name="Google Shape;542;p4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3" name="Google Shape;543;p42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44" name="Google Shape;544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" name="Google Shape;546;p42"/>
          <p:cNvSpPr/>
          <p:nvPr/>
        </p:nvSpPr>
        <p:spPr>
          <a:xfrm>
            <a:off x="514350" y="242633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42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48" name="Google Shape;548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4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Q2</a:t>
            </a:r>
            <a:endParaRPr sz="700"/>
          </a:p>
        </p:txBody>
      </p:sp>
      <p:sp>
        <p:nvSpPr>
          <p:cNvPr id="551" name="Google Shape;551;p42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3" name="Google Shape;553;p42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Apache Parquet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42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JSONL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TCT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738200" y="401205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PDF </a:t>
            </a:r>
            <a:r>
              <a:rPr b="1" lang="en" sz="1100">
                <a:solidFill>
                  <a:srgbClr val="FFFFFF"/>
                </a:solidFill>
                <a:highlight>
                  <a:srgbClr val="539DC6"/>
                </a:highlight>
                <a:latin typeface="Open Sans"/>
                <a:ea typeface="Open Sans"/>
                <a:cs typeface="Open Sans"/>
                <a:sym typeface="Open Sans"/>
              </a:rPr>
              <a:t>Coming Soon</a:t>
            </a:r>
            <a:endParaRPr b="1" sz="1100">
              <a:solidFill>
                <a:srgbClr val="FFFFFF"/>
              </a:solidFill>
              <a:highlight>
                <a:srgbClr val="539DC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42"/>
          <p:cNvSpPr txBox="1"/>
          <p:nvPr/>
        </p:nvSpPr>
        <p:spPr>
          <a:xfrm>
            <a:off x="514350" y="950975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are file formats of input data for Canopy framework? </a:t>
            </a:r>
            <a:r>
              <a:rPr b="1" i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(multiple correct answers)</a:t>
            </a:r>
            <a:endParaRPr b="1" i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63" name="Google Shape;563;p43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64" name="Google Shape;564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43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567" name="Google Shape;567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43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p43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Chunking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Embedding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Formatting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4" name="Google Shape;574;p4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75" name="Google Shape;575;p4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76" name="Google Shape;576;p4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4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8" name="Google Shape;578;p4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Q3</a:t>
            </a:r>
            <a:endParaRPr sz="700"/>
          </a:p>
        </p:txBody>
      </p:sp>
      <p:sp>
        <p:nvSpPr>
          <p:cNvPr id="579" name="Google Shape;579;p43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not a feature of Canopy?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5" name="Google Shape;585;p44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86" name="Google Shape;586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" name="Google Shape;588;p44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589" name="Google Shape;589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44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3" name="Google Shape;593;p44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Data Chunking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44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Data Embedding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44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Data Formatting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6" name="Google Shape;596;p4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97" name="Google Shape;597;p4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98" name="Google Shape;598;p4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4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0" name="Google Shape;600;p4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Q3</a:t>
            </a:r>
            <a:endParaRPr sz="700"/>
          </a:p>
        </p:txBody>
      </p:sp>
      <p:sp>
        <p:nvSpPr>
          <p:cNvPr id="601" name="Google Shape;601;p44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is not a feature of Canopy?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7" name="Google Shape;607;p45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608" name="Google Shape;608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0" name="Google Shape;610;p45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611" name="Google Shape;611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3" name="Google Shape;613;p45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5" name="Google Shape;615;p45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KnowledgeBase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45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45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8" name="Google Shape;618;p4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19" name="Google Shape;619;p4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20" name="Google Shape;620;p4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1" name="Google Shape;621;p4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2" name="Google Shape;622;p4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Q4</a:t>
            </a:r>
            <a:endParaRPr sz="700"/>
          </a:p>
        </p:txBody>
      </p:sp>
      <p:sp>
        <p:nvSpPr>
          <p:cNvPr id="623" name="Google Shape;623;p45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class handles vector database?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9" name="Google Shape;629;p46"/>
          <p:cNvSpPr/>
          <p:nvPr/>
        </p:nvSpPr>
        <p:spPr>
          <a:xfrm>
            <a:off x="514350" y="1634019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46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631" name="Google Shape;631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3" name="Google Shape;633;p46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5" name="Google Shape;635;p46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KnowledgeBase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46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ContextEngine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46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ChatEngine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8" name="Google Shape;638;p4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39" name="Google Shape;639;p4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40" name="Google Shape;640;p4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" name="Google Shape;641;p4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2" name="Google Shape;642;p4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Q4</a:t>
            </a:r>
            <a:endParaRPr sz="700"/>
          </a:p>
        </p:txBody>
      </p:sp>
      <p:sp>
        <p:nvSpPr>
          <p:cNvPr id="643" name="Google Shape;643;p46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class handles vector database?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49" name="Google Shape;649;p47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650" name="Google Shape;650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2" name="Google Shape;652;p47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653" name="Google Shape;653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5" name="Google Shape;655;p47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7" name="Google Shape;657;p47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KnowledgeBase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47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ContextEngine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ChatEngine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0" name="Google Shape;660;p4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61" name="Google Shape;661;p4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62" name="Google Shape;662;p4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Google Shape;663;p4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4" name="Google Shape;664;p4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Q5</a:t>
            </a:r>
            <a:endParaRPr sz="700"/>
          </a:p>
        </p:txBody>
      </p:sp>
      <p:sp>
        <p:nvSpPr>
          <p:cNvPr id="665" name="Google Shape;665;p47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class interacts with the Large Language Model (LLM)?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71" name="Google Shape;671;p48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672" name="Google Shape;672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674;p48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675" name="Google Shape;675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7" name="Google Shape;677;p48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9" name="Google Shape;679;p48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KnowledgeBase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48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ContextEngine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1" name="Google Shape;681;p48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ChatEngine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2" name="Google Shape;682;p4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83" name="Google Shape;683;p4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84" name="Google Shape;684;p4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5" name="Google Shape;685;p4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6" name="Google Shape;686;p4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Q5</a:t>
            </a:r>
            <a:endParaRPr sz="700"/>
          </a:p>
        </p:txBody>
      </p:sp>
      <p:sp>
        <p:nvSpPr>
          <p:cNvPr id="687" name="Google Shape;687;p48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class interacts with the Large Language Model (LLM)?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93" name="Google Shape;693;p49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694" name="Google Shape;694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6" name="Google Shape;696;p49"/>
          <p:cNvSpPr/>
          <p:nvPr/>
        </p:nvSpPr>
        <p:spPr>
          <a:xfrm>
            <a:off x="514350" y="242633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9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9" name="Google Shape;699;p49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KnowledgeBase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49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ContextEngine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1" name="Google Shape;701;p49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ChatEngine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02" name="Google Shape;702;p4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03" name="Google Shape;703;p4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04" name="Google Shape;704;p4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4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6" name="Google Shape;706;p4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Q6</a:t>
            </a:r>
            <a:endParaRPr sz="700"/>
          </a:p>
        </p:txBody>
      </p:sp>
      <p:sp>
        <p:nvSpPr>
          <p:cNvPr id="707" name="Google Shape;707;p49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class performs the “retrieval” part of RAG?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13" name="Google Shape;713;p50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714" name="Google Shape;714;p5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6" name="Google Shape;716;p50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0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9" name="Google Shape;719;p50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KnowledgeBase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50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ContextEngine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50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 ChatEngine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2" name="Google Shape;722;p5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23" name="Google Shape;723;p5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24" name="Google Shape;724;p5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5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6" name="Google Shape;726;p5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Q6</a:t>
            </a:r>
            <a:endParaRPr sz="700"/>
          </a:p>
        </p:txBody>
      </p:sp>
      <p:sp>
        <p:nvSpPr>
          <p:cNvPr id="727" name="Google Shape;727;p50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class performs the “retrieval” part of RAG?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33" name="Google Shape;733;p51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734" name="Google Shape;734;p5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51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737" name="Google Shape;737;p5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9" name="Google Shape;739;p51"/>
          <p:cNvSpPr/>
          <p:nvPr/>
        </p:nvSpPr>
        <p:spPr>
          <a:xfrm>
            <a:off x="514350" y="401097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1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2" name="Google Shape;742;p51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Encode / Tokenize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3" name="Google Shape;743;p51"/>
          <p:cNvSpPr txBox="1"/>
          <p:nvPr/>
        </p:nvSpPr>
        <p:spPr>
          <a:xfrm>
            <a:off x="738200" y="2414875"/>
            <a:ext cx="4026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Chunking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51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Inserting to Index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51"/>
          <p:cNvSpPr txBox="1"/>
          <p:nvPr/>
        </p:nvSpPr>
        <p:spPr>
          <a:xfrm>
            <a:off x="738200" y="401205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matching Query 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6" name="Google Shape;746;p5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47" name="Google Shape;747;p5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48" name="Google Shape;748;p5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5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0" name="Google Shape;750;p5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Q7</a:t>
            </a:r>
            <a:endParaRPr sz="700"/>
          </a:p>
        </p:txBody>
      </p:sp>
      <p:sp>
        <p:nvSpPr>
          <p:cNvPr id="751" name="Google Shape;751;p51"/>
          <p:cNvSpPr txBox="1"/>
          <p:nvPr/>
        </p:nvSpPr>
        <p:spPr>
          <a:xfrm>
            <a:off x="514350" y="950975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flow of operations while upserting a document to index?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(choose multiple of these, in order)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6"/>
          <p:cNvGrpSpPr/>
          <p:nvPr/>
        </p:nvGrpSpPr>
        <p:grpSpPr>
          <a:xfrm>
            <a:off x="3090202" y="2283499"/>
            <a:ext cx="4957972" cy="486705"/>
            <a:chOff x="3090202" y="4484724"/>
            <a:chExt cx="4957972" cy="486705"/>
          </a:xfrm>
        </p:grpSpPr>
        <p:sp>
          <p:nvSpPr>
            <p:cNvPr id="139" name="Google Shape;139;p16"/>
            <p:cNvSpPr txBox="1"/>
            <p:nvPr/>
          </p:nvSpPr>
          <p:spPr>
            <a:xfrm>
              <a:off x="3879074" y="4604925"/>
              <a:ext cx="4169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Hands-on Practice [20 Minutes]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0" name="Google Shape;140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41" name="Google Shape;14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43" name="Google Shape;143;p1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44" name="Google Shape;144;p1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45" name="Google Shape;145;p1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6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 of Contents / Agenda</a:t>
            </a:r>
            <a:endParaRPr sz="700"/>
          </a:p>
        </p:txBody>
      </p:sp>
      <p:sp>
        <p:nvSpPr>
          <p:cNvPr id="147" name="Google Shape;147;p16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1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9" name="Google Shape;149;p16"/>
          <p:cNvGrpSpPr/>
          <p:nvPr/>
        </p:nvGrpSpPr>
        <p:grpSpPr>
          <a:xfrm>
            <a:off x="3090202" y="3246674"/>
            <a:ext cx="2064137" cy="486705"/>
            <a:chOff x="3090202" y="4484724"/>
            <a:chExt cx="2064137" cy="486705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 Quiz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1" name="Google Shape;151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52" name="Google Shape;1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54" name="Google Shape;154;p16"/>
          <p:cNvGrpSpPr/>
          <p:nvPr/>
        </p:nvGrpSpPr>
        <p:grpSpPr>
          <a:xfrm>
            <a:off x="3090202" y="1320324"/>
            <a:ext cx="3849462" cy="486705"/>
            <a:chOff x="3090202" y="4484724"/>
            <a:chExt cx="3849462" cy="486705"/>
          </a:xfrm>
        </p:grpSpPr>
        <p:sp>
          <p:nvSpPr>
            <p:cNvPr id="155" name="Google Shape;155;p16"/>
            <p:cNvSpPr txBox="1"/>
            <p:nvPr/>
          </p:nvSpPr>
          <p:spPr>
            <a:xfrm>
              <a:off x="3879065" y="4604925"/>
              <a:ext cx="306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Tech Overview [20 Minutes]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56" name="Google Shape;156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57" name="Google Shape;15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7" name="Google Shape;757;p5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58" name="Google Shape;758;p52"/>
          <p:cNvGrpSpPr/>
          <p:nvPr/>
        </p:nvGrpSpPr>
        <p:grpSpPr>
          <a:xfrm>
            <a:off x="514350" y="4010970"/>
            <a:ext cx="4560334" cy="475380"/>
            <a:chOff x="514350" y="4010970"/>
            <a:chExt cx="4560334" cy="475380"/>
          </a:xfrm>
        </p:grpSpPr>
        <p:sp>
          <p:nvSpPr>
            <p:cNvPr id="759" name="Google Shape;759;p52"/>
            <p:cNvSpPr/>
            <p:nvPr/>
          </p:nvSpPr>
          <p:spPr>
            <a:xfrm>
              <a:off x="514350" y="4010970"/>
              <a:ext cx="4560334" cy="475071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2"/>
            <p:cNvSpPr txBox="1"/>
            <p:nvPr/>
          </p:nvSpPr>
          <p:spPr>
            <a:xfrm>
              <a:off x="738200" y="4012050"/>
              <a:ext cx="3614700" cy="4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D. Search matching Query </a:t>
              </a:r>
              <a:endParaRPr b="1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61" name="Google Shape;761;p5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62" name="Google Shape;762;p5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63" name="Google Shape;763;p5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5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5" name="Google Shape;765;p5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Q7</a:t>
            </a:r>
            <a:endParaRPr sz="700"/>
          </a:p>
        </p:txBody>
      </p:sp>
      <p:sp>
        <p:nvSpPr>
          <p:cNvPr id="766" name="Google Shape;766;p52"/>
          <p:cNvSpPr txBox="1"/>
          <p:nvPr/>
        </p:nvSpPr>
        <p:spPr>
          <a:xfrm>
            <a:off x="514350" y="950975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flow of operations while upserting a document to index?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(choose multiple of these, in order)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7" name="Google Shape;767;p52"/>
          <p:cNvGrpSpPr/>
          <p:nvPr/>
        </p:nvGrpSpPr>
        <p:grpSpPr>
          <a:xfrm>
            <a:off x="513263" y="1716288"/>
            <a:ext cx="5319272" cy="529526"/>
            <a:chOff x="513263" y="1716288"/>
            <a:chExt cx="5319272" cy="529526"/>
          </a:xfrm>
        </p:grpSpPr>
        <p:sp>
          <p:nvSpPr>
            <p:cNvPr id="768" name="Google Shape;768;p52"/>
            <p:cNvSpPr/>
            <p:nvPr/>
          </p:nvSpPr>
          <p:spPr>
            <a:xfrm>
              <a:off x="513263" y="1755361"/>
              <a:ext cx="4560334" cy="475071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539DC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2"/>
            <p:cNvSpPr txBox="1"/>
            <p:nvPr/>
          </p:nvSpPr>
          <p:spPr>
            <a:xfrm>
              <a:off x="737113" y="1743900"/>
              <a:ext cx="4026300" cy="4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B. Chunking</a:t>
              </a:r>
              <a:endParaRPr b="1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5267750" y="1716288"/>
              <a:ext cx="564784" cy="529526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539DC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1" name="Google Shape;771;p52"/>
          <p:cNvGrpSpPr/>
          <p:nvPr/>
        </p:nvGrpSpPr>
        <p:grpSpPr>
          <a:xfrm>
            <a:off x="513263" y="2454025"/>
            <a:ext cx="5319272" cy="529526"/>
            <a:chOff x="513263" y="2454025"/>
            <a:chExt cx="5319272" cy="529526"/>
          </a:xfrm>
        </p:grpSpPr>
        <p:sp>
          <p:nvSpPr>
            <p:cNvPr id="772" name="Google Shape;772;p52"/>
            <p:cNvSpPr/>
            <p:nvPr/>
          </p:nvSpPr>
          <p:spPr>
            <a:xfrm>
              <a:off x="513263" y="2480581"/>
              <a:ext cx="4562497" cy="47529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539DC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2"/>
            <p:cNvSpPr txBox="1"/>
            <p:nvPr/>
          </p:nvSpPr>
          <p:spPr>
            <a:xfrm>
              <a:off x="737113" y="2481638"/>
              <a:ext cx="3614700" cy="4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A. Encode / Tokenize </a:t>
              </a:r>
              <a:endParaRPr b="1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5267750" y="2454025"/>
              <a:ext cx="564784" cy="529526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539DC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5" name="Google Shape;775;p52"/>
          <p:cNvGrpSpPr/>
          <p:nvPr/>
        </p:nvGrpSpPr>
        <p:grpSpPr>
          <a:xfrm>
            <a:off x="514350" y="3192150"/>
            <a:ext cx="5318184" cy="529526"/>
            <a:chOff x="514350" y="3192150"/>
            <a:chExt cx="5318184" cy="529526"/>
          </a:xfrm>
        </p:grpSpPr>
        <p:sp>
          <p:nvSpPr>
            <p:cNvPr id="776" name="Google Shape;776;p52"/>
            <p:cNvSpPr/>
            <p:nvPr/>
          </p:nvSpPr>
          <p:spPr>
            <a:xfrm>
              <a:off x="514350" y="3218653"/>
              <a:ext cx="4560334" cy="475071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539DC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2"/>
            <p:cNvSpPr txBox="1"/>
            <p:nvPr/>
          </p:nvSpPr>
          <p:spPr>
            <a:xfrm>
              <a:off x="738200" y="3219775"/>
              <a:ext cx="3614700" cy="4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C. Inserting to Index</a:t>
              </a:r>
              <a:endParaRPr b="1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5267750" y="3192150"/>
              <a:ext cx="564784" cy="529526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539DC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79" name="Google Shape;779;p52"/>
          <p:cNvSpPr/>
          <p:nvPr/>
        </p:nvSpPr>
        <p:spPr>
          <a:xfrm>
            <a:off x="6026675" y="1713350"/>
            <a:ext cx="402000" cy="2010900"/>
          </a:xfrm>
          <a:prstGeom prst="downArrow">
            <a:avLst>
              <a:gd fmla="val 14828" name="adj1"/>
              <a:gd fmla="val 46565" name="adj2"/>
            </a:avLst>
          </a:prstGeom>
          <a:solidFill>
            <a:srgbClr val="D362A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5" name="Google Shape;785;p5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86" name="Google Shape;786;p5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87" name="Google Shape;787;p5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88" name="Google Shape;788;p5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" name="Google Shape;789;p5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0" name="Google Shape;790;p5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Q8</a:t>
            </a:r>
            <a:endParaRPr sz="700"/>
          </a:p>
        </p:txBody>
      </p:sp>
      <p:sp>
        <p:nvSpPr>
          <p:cNvPr id="791" name="Google Shape;791;p53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the three major components of the KnowlegeBase?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97" name="Google Shape;797;p54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798" name="Google Shape;798;p5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Google Shape;800;p5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1" name="Google Shape;801;p54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Chunker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02" name="Google Shape;802;p5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03" name="Google Shape;803;p5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04" name="Google Shape;804;p5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5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6" name="Google Shape;806;p5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Q8</a:t>
            </a:r>
            <a:endParaRPr sz="700"/>
          </a:p>
        </p:txBody>
      </p:sp>
      <p:sp>
        <p:nvSpPr>
          <p:cNvPr id="807" name="Google Shape;807;p54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the three major components of the KnowlegeBase?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13" name="Google Shape;813;p55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814" name="Google Shape;814;p5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55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817" name="Google Shape;817;p5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9" name="Google Shape;819;p5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0" name="Google Shape;820;p55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Chunker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1" name="Google Shape;821;p55"/>
          <p:cNvSpPr txBox="1"/>
          <p:nvPr/>
        </p:nvSpPr>
        <p:spPr>
          <a:xfrm>
            <a:off x="738200" y="2414875"/>
            <a:ext cx="4026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2" name="Google Shape;822;p5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23" name="Google Shape;823;p5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24" name="Google Shape;824;p5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5" name="Google Shape;825;p5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6" name="Google Shape;826;p5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Q8</a:t>
            </a:r>
            <a:endParaRPr sz="700"/>
          </a:p>
        </p:txBody>
      </p:sp>
      <p:sp>
        <p:nvSpPr>
          <p:cNvPr id="827" name="Google Shape;827;p55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the three major components of the KnowlegeBase?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33" name="Google Shape;833;p56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834" name="Google Shape;834;p5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56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837" name="Google Shape;837;p5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9" name="Google Shape;839;p56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1" name="Google Shape;841;p56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Chunker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2" name="Google Shape;842;p56"/>
          <p:cNvSpPr txBox="1"/>
          <p:nvPr/>
        </p:nvSpPr>
        <p:spPr>
          <a:xfrm>
            <a:off x="738200" y="2414875"/>
            <a:ext cx="4026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3" name="Google Shape;843;p56"/>
          <p:cNvSpPr txBox="1"/>
          <p:nvPr/>
        </p:nvSpPr>
        <p:spPr>
          <a:xfrm>
            <a:off x="738200" y="32197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Pinecone Index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4" name="Google Shape;844;p5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45" name="Google Shape;845;p5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46" name="Google Shape;846;p5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7" name="Google Shape;847;p5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8" name="Google Shape;848;p5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Q8</a:t>
            </a:r>
            <a:endParaRPr sz="700"/>
          </a:p>
        </p:txBody>
      </p:sp>
      <p:sp>
        <p:nvSpPr>
          <p:cNvPr id="849" name="Google Shape;849;p56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the three major components of the KnowlegeBase?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7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5" name="Google Shape;855;p5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6" name="Google Shape;856;p5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7" name="Google Shape;857;p5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8" name="Google Shape;858;p5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9" name="Google Shape;859;p57"/>
          <p:cNvSpPr txBox="1"/>
          <p:nvPr/>
        </p:nvSpPr>
        <p:spPr>
          <a:xfrm>
            <a:off x="0" y="1740903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Wrap-up and Q&amp;A</a:t>
            </a:r>
            <a:endParaRPr sz="700"/>
          </a:p>
        </p:txBody>
      </p:sp>
      <p:grpSp>
        <p:nvGrpSpPr>
          <p:cNvPr id="860" name="Google Shape;860;p57"/>
          <p:cNvGrpSpPr/>
          <p:nvPr/>
        </p:nvGrpSpPr>
        <p:grpSpPr>
          <a:xfrm>
            <a:off x="0" y="2646286"/>
            <a:ext cx="9144000" cy="670586"/>
            <a:chOff x="0" y="-144661"/>
            <a:chExt cx="24384000" cy="1788229"/>
          </a:xfrm>
        </p:grpSpPr>
        <p:grpSp>
          <p:nvGrpSpPr>
            <p:cNvPr id="861" name="Google Shape;861;p57"/>
            <p:cNvGrpSpPr/>
            <p:nvPr/>
          </p:nvGrpSpPr>
          <p:grpSpPr>
            <a:xfrm>
              <a:off x="0" y="-144661"/>
              <a:ext cx="24384000" cy="1788229"/>
              <a:chOff x="0" y="-28575"/>
              <a:chExt cx="4816593" cy="353230"/>
            </a:xfrm>
          </p:grpSpPr>
          <p:sp>
            <p:nvSpPr>
              <p:cNvPr id="862" name="Google Shape;862;p57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863" name="Google Shape;863;p57"/>
              <p:cNvSpPr txBox="1"/>
              <p:nvPr/>
            </p:nvSpPr>
            <p:spPr>
              <a:xfrm>
                <a:off x="0" y="-28575"/>
                <a:ext cx="4816593" cy="353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4" name="Google Shape;864;p57"/>
            <p:cNvSpPr txBox="1"/>
            <p:nvPr/>
          </p:nvSpPr>
          <p:spPr>
            <a:xfrm>
              <a:off x="0" y="321404"/>
              <a:ext cx="24384000" cy="924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@</a:t>
              </a: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zeroshotlabs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700"/>
            </a:p>
          </p:txBody>
        </p:sp>
      </p:grpSp>
      <p:sp>
        <p:nvSpPr>
          <p:cNvPr id="865" name="Google Shape;865;p5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8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1" name="Google Shape;871;p58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2" name="Google Shape;872;p58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3" name="Google Shape;873;p58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4" name="Google Shape;874;p58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5" name="Google Shape;875;p58"/>
          <p:cNvSpPr txBox="1"/>
          <p:nvPr/>
        </p:nvSpPr>
        <p:spPr>
          <a:xfrm>
            <a:off x="0" y="1740903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700"/>
          </a:p>
        </p:txBody>
      </p:sp>
      <p:sp>
        <p:nvSpPr>
          <p:cNvPr id="876" name="Google Shape;876;p5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7" name="Google Shape;877;p58"/>
          <p:cNvGrpSpPr/>
          <p:nvPr/>
        </p:nvGrpSpPr>
        <p:grpSpPr>
          <a:xfrm>
            <a:off x="0" y="2646286"/>
            <a:ext cx="9144000" cy="670585"/>
            <a:chOff x="0" y="-144661"/>
            <a:chExt cx="24384000" cy="1788227"/>
          </a:xfrm>
        </p:grpSpPr>
        <p:grpSp>
          <p:nvGrpSpPr>
            <p:cNvPr id="878" name="Google Shape;878;p58"/>
            <p:cNvGrpSpPr/>
            <p:nvPr/>
          </p:nvGrpSpPr>
          <p:grpSpPr>
            <a:xfrm>
              <a:off x="0" y="-144661"/>
              <a:ext cx="24383997" cy="1788227"/>
              <a:chOff x="0" y="-28575"/>
              <a:chExt cx="4816592" cy="353230"/>
            </a:xfrm>
          </p:grpSpPr>
          <p:sp>
            <p:nvSpPr>
              <p:cNvPr id="879" name="Google Shape;879;p58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880" name="Google Shape;880;p58"/>
              <p:cNvSpPr txBox="1"/>
              <p:nvPr/>
            </p:nvSpPr>
            <p:spPr>
              <a:xfrm>
                <a:off x="0" y="-28575"/>
                <a:ext cx="4816500" cy="35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1" name="Google Shape;881;p58"/>
            <p:cNvSpPr txBox="1"/>
            <p:nvPr/>
          </p:nvSpPr>
          <p:spPr>
            <a:xfrm>
              <a:off x="0" y="321404"/>
              <a:ext cx="2438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@</a:t>
              </a: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zeroshotlabs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7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0" y="2026074"/>
            <a:ext cx="9143820" cy="1037086"/>
            <a:chOff x="0" y="-28575"/>
            <a:chExt cx="4816593" cy="546295"/>
          </a:xfrm>
        </p:grpSpPr>
        <p:sp>
          <p:nvSpPr>
            <p:cNvPr id="164" name="Google Shape;164;p1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65" name="Google Shape;165;p17"/>
            <p:cNvSpPr txBox="1"/>
            <p:nvPr/>
          </p:nvSpPr>
          <p:spPr>
            <a:xfrm>
              <a:off x="0" y="-28575"/>
              <a:ext cx="4816593" cy="546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7"/>
          <p:cNvSpPr txBox="1"/>
          <p:nvPr/>
        </p:nvSpPr>
        <p:spPr>
          <a:xfrm>
            <a:off x="0" y="2054125"/>
            <a:ext cx="91440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Overview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8"/>
          <p:cNvGrpSpPr/>
          <p:nvPr/>
        </p:nvGrpSpPr>
        <p:grpSpPr>
          <a:xfrm>
            <a:off x="0" y="127391"/>
            <a:ext cx="5738428" cy="716458"/>
            <a:chOff x="0" y="-28575"/>
            <a:chExt cx="3022711" cy="377394"/>
          </a:xfrm>
        </p:grpSpPr>
        <p:sp>
          <p:nvSpPr>
            <p:cNvPr id="178" name="Google Shape;178;p1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79" name="Google Shape;179;p18"/>
            <p:cNvSpPr txBox="1"/>
            <p:nvPr/>
          </p:nvSpPr>
          <p:spPr>
            <a:xfrm>
              <a:off x="0" y="-28575"/>
              <a:ext cx="3022711" cy="377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8"/>
          <p:cNvSpPr txBox="1"/>
          <p:nvPr/>
        </p:nvSpPr>
        <p:spPr>
          <a:xfrm>
            <a:off x="149250" y="182000"/>
            <a:ext cx="5589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Retrieval Augmented Generation</a:t>
            </a: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(RAG)</a:t>
            </a: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8"/>
          <p:cNvSpPr txBox="1"/>
          <p:nvPr/>
        </p:nvSpPr>
        <p:spPr>
          <a:xfrm>
            <a:off x="514350" y="1083273"/>
            <a:ext cx="811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00" y="1170125"/>
            <a:ext cx="8134600" cy="33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91" name="Google Shape;191;p1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92" name="Google Shape;192;p1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Canopy Framework by Pinecone</a:t>
            </a:r>
            <a:endParaRPr sz="600"/>
          </a:p>
        </p:txBody>
      </p:sp>
      <p:sp>
        <p:nvSpPr>
          <p:cNvPr id="194" name="Google Shape;194;p1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9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8" name="Google Shape;198;p19"/>
          <p:cNvSpPr txBox="1"/>
          <p:nvPr/>
        </p:nvSpPr>
        <p:spPr>
          <a:xfrm>
            <a:off x="514350" y="1194025"/>
            <a:ext cx="81153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Open-source framework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RAG pipelines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Integrates with all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OpenAI LLMs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(LLaMA coming soon)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Uses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Pinecone vector database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Free for up to 100K vectors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Highly scalable production ready paid plans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Supports data formats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Plain text (.txt)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Apache Parquet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JSONL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 for PDF files coming soon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04" name="Google Shape;204;p2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05" name="Google Shape;205;p2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 of Canopy</a:t>
            </a:r>
            <a:endParaRPr sz="700"/>
          </a:p>
        </p:txBody>
      </p:sp>
      <p:sp>
        <p:nvSpPr>
          <p:cNvPr id="207" name="Google Shape;207;p2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0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1" name="Google Shape;211;p20"/>
          <p:cNvSpPr txBox="1"/>
          <p:nvPr/>
        </p:nvSpPr>
        <p:spPr>
          <a:xfrm>
            <a:off x="514350" y="1194025"/>
            <a:ext cx="81153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Chunk text data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Vectorize text data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Chat history management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 optimization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 retrieval (including prompt engineering)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Augmented generation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Interactive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side-by-side RAG/No RAG comparisonn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17" name="Google Shape;217;p2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18" name="Google Shape;218;p2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Additional Features</a:t>
            </a:r>
            <a:endParaRPr sz="700"/>
          </a:p>
        </p:txBody>
      </p:sp>
      <p:sp>
        <p:nvSpPr>
          <p:cNvPr id="220" name="Google Shape;220;p2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1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4" name="Google Shape;224;p21"/>
          <p:cNvSpPr txBox="1"/>
          <p:nvPr/>
        </p:nvSpPr>
        <p:spPr>
          <a:xfrm>
            <a:off x="514350" y="1630500"/>
            <a:ext cx="81153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Generate Visuals and Animations from your Data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Asks Data Questions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Automate Data Cleaning and Prepping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Download your Data into .csv or .xlxs Formats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Statistical Models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